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1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0" r:id="rId19"/>
    <p:sldId id="272" r:id="rId20"/>
    <p:sldId id="271" r:id="rId21"/>
    <p:sldId id="273" r:id="rId22"/>
    <p:sldId id="274" r:id="rId23"/>
    <p:sldId id="292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7" r:id="rId32"/>
    <p:sldId id="288" r:id="rId33"/>
    <p:sldId id="293" r:id="rId34"/>
    <p:sldId id="282" r:id="rId35"/>
    <p:sldId id="301" r:id="rId36"/>
    <p:sldId id="294" r:id="rId37"/>
    <p:sldId id="296" r:id="rId38"/>
    <p:sldId id="304" r:id="rId39"/>
    <p:sldId id="305" r:id="rId40"/>
    <p:sldId id="306" r:id="rId41"/>
    <p:sldId id="300" r:id="rId42"/>
    <p:sldId id="307" r:id="rId43"/>
    <p:sldId id="302" r:id="rId44"/>
    <p:sldId id="283" r:id="rId45"/>
    <p:sldId id="284" r:id="rId46"/>
    <p:sldId id="289" r:id="rId47"/>
    <p:sldId id="290" r:id="rId48"/>
    <p:sldId id="285" r:id="rId49"/>
    <p:sldId id="286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50000" autoAdjust="0"/>
  </p:normalViewPr>
  <p:slideViewPr>
    <p:cSldViewPr snapToGrid="0" snapToObjects="1">
      <p:cViewPr>
        <p:scale>
          <a:sx n="98" d="100"/>
          <a:sy n="98" d="100"/>
        </p:scale>
        <p:origin x="1016" y="4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1.emf"/><Relationship Id="rId8" Type="http://schemas.openxmlformats.org/officeDocument/2006/relationships/image" Target="../media/image52.emf"/><Relationship Id="rId9" Type="http://schemas.openxmlformats.org/officeDocument/2006/relationships/image" Target="../media/image53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4.emf"/><Relationship Id="rId8" Type="http://schemas.openxmlformats.org/officeDocument/2006/relationships/image" Target="../media/image55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4.emf"/><Relationship Id="rId8" Type="http://schemas.openxmlformats.org/officeDocument/2006/relationships/image" Target="../media/image56.emf"/><Relationship Id="rId9" Type="http://schemas.openxmlformats.org/officeDocument/2006/relationships/image" Target="../media/image57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54.emf"/><Relationship Id="rId8" Type="http://schemas.openxmlformats.org/officeDocument/2006/relationships/image" Target="../media/image58.emf"/><Relationship Id="rId9" Type="http://schemas.openxmlformats.org/officeDocument/2006/relationships/image" Target="../media/image59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54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54.emf"/><Relationship Id="rId10" Type="http://schemas.openxmlformats.org/officeDocument/2006/relationships/image" Target="../media/image62.emf"/><Relationship Id="rId11" Type="http://schemas.openxmlformats.org/officeDocument/2006/relationships/image" Target="../media/image63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54.emf"/><Relationship Id="rId10" Type="http://schemas.openxmlformats.org/officeDocument/2006/relationships/image" Target="../media/image64.emf"/><Relationship Id="rId11" Type="http://schemas.openxmlformats.org/officeDocument/2006/relationships/image" Target="../media/image65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emf"/><Relationship Id="rId12" Type="http://schemas.openxmlformats.org/officeDocument/2006/relationships/image" Target="../media/image68.emf"/><Relationship Id="rId13" Type="http://schemas.openxmlformats.org/officeDocument/2006/relationships/image" Target="../media/image69.emf"/><Relationship Id="rId1" Type="http://schemas.openxmlformats.org/officeDocument/2006/relationships/image" Target="../media/image45.emf"/><Relationship Id="rId2" Type="http://schemas.openxmlformats.org/officeDocument/2006/relationships/image" Target="../media/image46.emf"/><Relationship Id="rId3" Type="http://schemas.openxmlformats.org/officeDocument/2006/relationships/image" Target="../media/image47.emf"/><Relationship Id="rId4" Type="http://schemas.openxmlformats.org/officeDocument/2006/relationships/image" Target="../media/image48.emf"/><Relationship Id="rId5" Type="http://schemas.openxmlformats.org/officeDocument/2006/relationships/image" Target="../media/image49.emf"/><Relationship Id="rId6" Type="http://schemas.openxmlformats.org/officeDocument/2006/relationships/image" Target="../media/image50.emf"/><Relationship Id="rId7" Type="http://schemas.openxmlformats.org/officeDocument/2006/relationships/image" Target="../media/image60.emf"/><Relationship Id="rId8" Type="http://schemas.openxmlformats.org/officeDocument/2006/relationships/image" Target="../media/image61.emf"/><Relationship Id="rId9" Type="http://schemas.openxmlformats.org/officeDocument/2006/relationships/image" Target="../media/image66.emf"/><Relationship Id="rId10" Type="http://schemas.openxmlformats.org/officeDocument/2006/relationships/image" Target="../media/image67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4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55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8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5" y="4428551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>
                <a:solidFill>
                  <a:srgbClr val="46464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2"/>
          <p:cNvSpPr txBox="1">
            <a:spLocks/>
          </p:cNvSpPr>
          <p:nvPr/>
        </p:nvSpPr>
        <p:spPr>
          <a:xfrm>
            <a:off x="4170083" y="6347391"/>
            <a:ext cx="3860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smtClean="0"/>
              <a:t>LML Colombia 2018</a:t>
            </a:r>
            <a:endParaRPr lang="en-US" sz="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8656385" y="6360837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7091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58328" y="6427151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342887" rtl="0" eaLnBrk="1" latinLnBrk="0" hangingPunct="1">
        <a:spcBef>
          <a:spcPct val="0"/>
        </a:spcBef>
        <a:buNone/>
        <a:defRPr sz="24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28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29.emf"/><Relationship Id="rId7" Type="http://schemas.openxmlformats.org/officeDocument/2006/relationships/oleObject" Target="../embeddings/oleObject14.bin"/><Relationship Id="rId8" Type="http://schemas.openxmlformats.org/officeDocument/2006/relationships/image" Target="../media/image3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31.emf"/><Relationship Id="rId5" Type="http://schemas.openxmlformats.org/officeDocument/2006/relationships/image" Target="../media/image32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4" Type="http://schemas.openxmlformats.org/officeDocument/2006/relationships/image" Target="../media/image41.emf"/><Relationship Id="rId5" Type="http://schemas.openxmlformats.org/officeDocument/2006/relationships/oleObject" Target="../embeddings/oleObject20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21.bin"/><Relationship Id="rId8" Type="http://schemas.openxmlformats.org/officeDocument/2006/relationships/image" Target="../media/image43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oleObject" Target="../embeddings/oleObject26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27.bin"/><Relationship Id="rId15" Type="http://schemas.openxmlformats.org/officeDocument/2006/relationships/image" Target="../media/image50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22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7.emf"/><Relationship Id="rId10" Type="http://schemas.openxmlformats.org/officeDocument/2006/relationships/oleObject" Target="../embeddings/oleObject25.bin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36.bin"/><Relationship Id="rId21" Type="http://schemas.openxmlformats.org/officeDocument/2006/relationships/image" Target="../media/image53.emf"/><Relationship Id="rId10" Type="http://schemas.openxmlformats.org/officeDocument/2006/relationships/oleObject" Target="../embeddings/oleObject31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34.bin"/><Relationship Id="rId17" Type="http://schemas.openxmlformats.org/officeDocument/2006/relationships/image" Target="../media/image51.emf"/><Relationship Id="rId18" Type="http://schemas.openxmlformats.org/officeDocument/2006/relationships/oleObject" Target="../embeddings/oleObject35.bin"/><Relationship Id="rId19" Type="http://schemas.openxmlformats.org/officeDocument/2006/relationships/image" Target="../media/image5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30.bin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8.emf"/><Relationship Id="rId12" Type="http://schemas.openxmlformats.org/officeDocument/2006/relationships/oleObject" Target="../embeddings/oleObject41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42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43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44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37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39.bin"/><Relationship Id="rId9" Type="http://schemas.openxmlformats.org/officeDocument/2006/relationships/image" Target="../media/image47.emf"/><Relationship Id="rId10" Type="http://schemas.openxmlformats.org/officeDocument/2006/relationships/oleObject" Target="../embeddings/oleObject40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53.bin"/><Relationship Id="rId21" Type="http://schemas.openxmlformats.org/officeDocument/2006/relationships/image" Target="../media/image57.emf"/><Relationship Id="rId10" Type="http://schemas.openxmlformats.org/officeDocument/2006/relationships/oleObject" Target="../embeddings/oleObject48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49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50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51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52.bin"/><Relationship Id="rId19" Type="http://schemas.openxmlformats.org/officeDocument/2006/relationships/image" Target="../media/image56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45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47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62.bin"/><Relationship Id="rId21" Type="http://schemas.openxmlformats.org/officeDocument/2006/relationships/image" Target="../media/image59.emf"/><Relationship Id="rId10" Type="http://schemas.openxmlformats.org/officeDocument/2006/relationships/oleObject" Target="../embeddings/oleObject57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58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59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60.bin"/><Relationship Id="rId17" Type="http://schemas.openxmlformats.org/officeDocument/2006/relationships/image" Target="../media/image54.emf"/><Relationship Id="rId18" Type="http://schemas.openxmlformats.org/officeDocument/2006/relationships/oleObject" Target="../embeddings/oleObject61.bin"/><Relationship Id="rId19" Type="http://schemas.openxmlformats.org/officeDocument/2006/relationships/image" Target="../media/image58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54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56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71.bin"/><Relationship Id="rId21" Type="http://schemas.openxmlformats.org/officeDocument/2006/relationships/image" Target="../media/image54.emf"/><Relationship Id="rId10" Type="http://schemas.openxmlformats.org/officeDocument/2006/relationships/oleObject" Target="../embeddings/oleObject66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67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68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69.bin"/><Relationship Id="rId17" Type="http://schemas.openxmlformats.org/officeDocument/2006/relationships/image" Target="../media/image60.emf"/><Relationship Id="rId18" Type="http://schemas.openxmlformats.org/officeDocument/2006/relationships/oleObject" Target="../embeddings/oleObject70.bin"/><Relationship Id="rId19" Type="http://schemas.openxmlformats.org/officeDocument/2006/relationships/image" Target="../media/image61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63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64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65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80.bin"/><Relationship Id="rId21" Type="http://schemas.openxmlformats.org/officeDocument/2006/relationships/image" Target="../media/image54.emf"/><Relationship Id="rId22" Type="http://schemas.openxmlformats.org/officeDocument/2006/relationships/oleObject" Target="../embeddings/oleObject81.bin"/><Relationship Id="rId23" Type="http://schemas.openxmlformats.org/officeDocument/2006/relationships/image" Target="../media/image62.emf"/><Relationship Id="rId24" Type="http://schemas.openxmlformats.org/officeDocument/2006/relationships/oleObject" Target="../embeddings/oleObject82.bin"/><Relationship Id="rId25" Type="http://schemas.openxmlformats.org/officeDocument/2006/relationships/image" Target="../media/image63.emf"/><Relationship Id="rId10" Type="http://schemas.openxmlformats.org/officeDocument/2006/relationships/oleObject" Target="../embeddings/oleObject75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76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77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78.bin"/><Relationship Id="rId17" Type="http://schemas.openxmlformats.org/officeDocument/2006/relationships/image" Target="../media/image60.emf"/><Relationship Id="rId18" Type="http://schemas.openxmlformats.org/officeDocument/2006/relationships/oleObject" Target="../embeddings/oleObject79.bin"/><Relationship Id="rId19" Type="http://schemas.openxmlformats.org/officeDocument/2006/relationships/image" Target="../media/image61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72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73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7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91.bin"/><Relationship Id="rId21" Type="http://schemas.openxmlformats.org/officeDocument/2006/relationships/image" Target="../media/image54.emf"/><Relationship Id="rId22" Type="http://schemas.openxmlformats.org/officeDocument/2006/relationships/oleObject" Target="../embeddings/oleObject92.bin"/><Relationship Id="rId23" Type="http://schemas.openxmlformats.org/officeDocument/2006/relationships/image" Target="../media/image64.emf"/><Relationship Id="rId24" Type="http://schemas.openxmlformats.org/officeDocument/2006/relationships/oleObject" Target="../embeddings/oleObject93.bin"/><Relationship Id="rId25" Type="http://schemas.openxmlformats.org/officeDocument/2006/relationships/image" Target="../media/image65.emf"/><Relationship Id="rId10" Type="http://schemas.openxmlformats.org/officeDocument/2006/relationships/oleObject" Target="../embeddings/oleObject86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87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88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89.bin"/><Relationship Id="rId17" Type="http://schemas.openxmlformats.org/officeDocument/2006/relationships/image" Target="../media/image60.emf"/><Relationship Id="rId18" Type="http://schemas.openxmlformats.org/officeDocument/2006/relationships/oleObject" Target="../embeddings/oleObject90.bin"/><Relationship Id="rId19" Type="http://schemas.openxmlformats.org/officeDocument/2006/relationships/image" Target="../media/image61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83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84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85.bin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7.emf"/><Relationship Id="rId20" Type="http://schemas.openxmlformats.org/officeDocument/2006/relationships/oleObject" Target="../embeddings/oleObject102.bin"/><Relationship Id="rId21" Type="http://schemas.openxmlformats.org/officeDocument/2006/relationships/image" Target="../media/image66.emf"/><Relationship Id="rId22" Type="http://schemas.openxmlformats.org/officeDocument/2006/relationships/oleObject" Target="../embeddings/oleObject103.bin"/><Relationship Id="rId23" Type="http://schemas.openxmlformats.org/officeDocument/2006/relationships/image" Target="../media/image67.emf"/><Relationship Id="rId24" Type="http://schemas.openxmlformats.org/officeDocument/2006/relationships/oleObject" Target="../embeddings/oleObject104.bin"/><Relationship Id="rId25" Type="http://schemas.openxmlformats.org/officeDocument/2006/relationships/image" Target="../media/image54.emf"/><Relationship Id="rId26" Type="http://schemas.openxmlformats.org/officeDocument/2006/relationships/oleObject" Target="../embeddings/oleObject105.bin"/><Relationship Id="rId27" Type="http://schemas.openxmlformats.org/officeDocument/2006/relationships/image" Target="../media/image68.emf"/><Relationship Id="rId28" Type="http://schemas.openxmlformats.org/officeDocument/2006/relationships/oleObject" Target="../embeddings/oleObject106.bin"/><Relationship Id="rId29" Type="http://schemas.openxmlformats.org/officeDocument/2006/relationships/image" Target="../media/image69.emf"/><Relationship Id="rId10" Type="http://schemas.openxmlformats.org/officeDocument/2006/relationships/oleObject" Target="../embeddings/oleObject97.bin"/><Relationship Id="rId11" Type="http://schemas.openxmlformats.org/officeDocument/2006/relationships/image" Target="../media/image48.emf"/><Relationship Id="rId12" Type="http://schemas.openxmlformats.org/officeDocument/2006/relationships/oleObject" Target="../embeddings/oleObject98.bin"/><Relationship Id="rId13" Type="http://schemas.openxmlformats.org/officeDocument/2006/relationships/image" Target="../media/image49.emf"/><Relationship Id="rId14" Type="http://schemas.openxmlformats.org/officeDocument/2006/relationships/oleObject" Target="../embeddings/oleObject99.bin"/><Relationship Id="rId15" Type="http://schemas.openxmlformats.org/officeDocument/2006/relationships/image" Target="../media/image50.emf"/><Relationship Id="rId16" Type="http://schemas.openxmlformats.org/officeDocument/2006/relationships/oleObject" Target="../embeddings/oleObject100.bin"/><Relationship Id="rId17" Type="http://schemas.openxmlformats.org/officeDocument/2006/relationships/image" Target="../media/image60.emf"/><Relationship Id="rId18" Type="http://schemas.openxmlformats.org/officeDocument/2006/relationships/oleObject" Target="../embeddings/oleObject101.bin"/><Relationship Id="rId19" Type="http://schemas.openxmlformats.org/officeDocument/2006/relationships/image" Target="../media/image61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4.png"/><Relationship Id="rId4" Type="http://schemas.openxmlformats.org/officeDocument/2006/relationships/oleObject" Target="../embeddings/oleObject94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95.bin"/><Relationship Id="rId7" Type="http://schemas.openxmlformats.org/officeDocument/2006/relationships/image" Target="../media/image46.emf"/><Relationship Id="rId8" Type="http://schemas.openxmlformats.org/officeDocument/2006/relationships/oleObject" Target="../embeddings/oleObject96.bin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7.bin"/><Relationship Id="rId5" Type="http://schemas.openxmlformats.org/officeDocument/2006/relationships/image" Target="../media/image72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7: Neural Networks;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7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8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0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1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87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>
                <a:solidFill>
                  <a:srgbClr val="800000"/>
                </a:solidFill>
              </a:rPr>
              <a:t>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Discrete / </a:t>
            </a:r>
            <a:r>
              <a:rPr lang="en-US" dirty="0" err="1"/>
              <a:t>M</a:t>
            </a:r>
            <a:r>
              <a:rPr lang="en-US" dirty="0" err="1" smtClean="0"/>
              <a:t>ultinoulli</a:t>
            </a:r>
            <a:r>
              <a:rPr lang="en-US" dirty="0" smtClean="0"/>
              <a:t> output distribution</a:t>
            </a:r>
          </a:p>
          <a:p>
            <a:r>
              <a:rPr lang="en-US" dirty="0" smtClean="0"/>
              <a:t>For output scores </a:t>
            </a:r>
            <a:r>
              <a:rPr lang="en-US" i="1" dirty="0" smtClean="0"/>
              <a:t>z</a:t>
            </a:r>
            <a:r>
              <a:rPr lang="en-US" i="1" baseline="-25000" dirty="0" smtClean="0"/>
              <a:t>1</a:t>
            </a:r>
            <a:r>
              <a:rPr lang="en-US" i="1" dirty="0" smtClean="0"/>
              <a:t>, …, </a:t>
            </a:r>
            <a:r>
              <a:rPr lang="en-US" i="1" dirty="0" err="1" smtClean="0"/>
              <a:t>z</a:t>
            </a:r>
            <a:r>
              <a:rPr lang="en-US" i="1" baseline="-25000" dirty="0" err="1" smtClean="0"/>
              <a:t>n</a:t>
            </a:r>
            <a:endParaRPr lang="en-US" i="1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Log-likelihood undoes </a:t>
            </a:r>
            <a:r>
              <a:rPr lang="en-US" dirty="0" err="1" smtClean="0"/>
              <a:t>exp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6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7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5918200" y="6270625"/>
            <a:ext cx="4603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FF"/>
                </a:solidFill>
              </a:rPr>
              <a:t>(Score to target label – Maximum score)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Mixture Density Output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857376"/>
            <a:ext cx="9144000" cy="44227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592929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 dirty="0"/>
          </a:p>
          <a:p>
            <a:endParaRPr lang="en-US" sz="1600" dirty="0"/>
          </a:p>
          <a:p>
            <a:r>
              <a:rPr lang="en-US" dirty="0">
                <a:latin typeface="Calibri"/>
                <a:cs typeface="Calibri"/>
              </a:rPr>
              <a:t>w</a:t>
            </a:r>
            <a:r>
              <a:rPr lang="en-US" dirty="0" smtClean="0">
                <a:latin typeface="Calibri"/>
                <a:cs typeface="Calibri"/>
              </a:rPr>
              <a:t>ith activation function </a:t>
            </a:r>
            <a:r>
              <a:rPr lang="en-US" i="1" dirty="0" smtClean="0">
                <a:latin typeface="Times"/>
                <a:cs typeface="Times"/>
              </a:rPr>
              <a:t>g</a:t>
            </a:r>
          </a:p>
          <a:p>
            <a:endParaRPr lang="en-US" sz="1200" i="1" dirty="0">
              <a:latin typeface="Times"/>
              <a:cs typeface="Times"/>
            </a:endParaRPr>
          </a:p>
          <a:p>
            <a:pPr lvl="1"/>
            <a:r>
              <a:rPr lang="en-US" dirty="0" smtClean="0"/>
              <a:t>Ensure </a:t>
            </a:r>
            <a:r>
              <a:rPr lang="en-US" dirty="0" smtClean="0">
                <a:solidFill>
                  <a:srgbClr val="0000FF"/>
                </a:solidFill>
              </a:rPr>
              <a:t>gradients </a:t>
            </a:r>
            <a:r>
              <a:rPr lang="en-US" dirty="0">
                <a:solidFill>
                  <a:srgbClr val="0000FF"/>
                </a:solidFill>
              </a:rPr>
              <a:t>remain large </a:t>
            </a:r>
            <a:r>
              <a:rPr lang="en-US" dirty="0"/>
              <a:t>through </a:t>
            </a:r>
            <a:r>
              <a:rPr lang="en-US" dirty="0" smtClean="0"/>
              <a:t>hidden unit</a:t>
            </a:r>
          </a:p>
          <a:p>
            <a:pPr lvl="1"/>
            <a:r>
              <a:rPr lang="en-US" dirty="0" smtClean="0"/>
              <a:t>Preferred: </a:t>
            </a:r>
            <a:r>
              <a:rPr lang="en-US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dirty="0" smtClean="0">
                <a:solidFill>
                  <a:srgbClr val="0000FF"/>
                </a:solidFill>
              </a:rPr>
              <a:t>Avoid sigmoid</a:t>
            </a:r>
            <a:r>
              <a:rPr lang="en-US" dirty="0" smtClean="0"/>
              <a:t>/</a:t>
            </a:r>
            <a:r>
              <a:rPr lang="en-US" dirty="0" err="1" smtClean="0"/>
              <a:t>tanh</a:t>
            </a:r>
            <a:r>
              <a:rPr lang="en-US" dirty="0" smtClean="0"/>
              <a:t> activation</a:t>
            </a:r>
          </a:p>
          <a:p>
            <a:pPr lvl="2"/>
            <a:r>
              <a:rPr lang="en-US" dirty="0" smtClean="0"/>
              <a:t>Do not provide useful gradient info when they saturate</a:t>
            </a:r>
            <a:endParaRPr lang="en-US" dirty="0"/>
          </a:p>
          <a:p>
            <a:endParaRPr lang="en-US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8775642"/>
              </p:ext>
            </p:extLst>
          </p:nvPr>
        </p:nvGraphicFramePr>
        <p:xfrm>
          <a:off x="4747796" y="1873316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7796" y="1873316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4959214"/>
          </a:xfrm>
        </p:spPr>
        <p:txBody>
          <a:bodyPr>
            <a:normAutofit/>
          </a:bodyPr>
          <a:lstStyle/>
          <a:p>
            <a:r>
              <a:rPr lang="en-US" dirty="0" smtClean="0"/>
              <a:t>Rectified Linear Units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Gradient is 1 whenever unit is active</a:t>
            </a:r>
          </a:p>
          <a:p>
            <a:pPr lvl="1"/>
            <a:r>
              <a:rPr lang="en-US" dirty="0" smtClean="0"/>
              <a:t>More useful for learning compared to sigmoid</a:t>
            </a:r>
          </a:p>
          <a:p>
            <a:pPr lvl="1"/>
            <a:r>
              <a:rPr lang="en-US" dirty="0"/>
              <a:t>No useful gradient information when z&lt;</a:t>
            </a:r>
            <a:r>
              <a:rPr lang="en-US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804507"/>
              </p:ext>
            </p:extLst>
          </p:nvPr>
        </p:nvGraphicFramePr>
        <p:xfrm>
          <a:off x="4951413" y="2277086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3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51413" y="2277086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7" name="Straight Arrow Connector 6"/>
          <p:cNvCxnSpPr/>
          <p:nvPr/>
        </p:nvCxnSpPr>
        <p:spPr>
          <a:xfrm flipH="1">
            <a:off x="6755913" y="4056980"/>
            <a:ext cx="18956" cy="111522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V="1">
            <a:off x="5934663" y="3043550"/>
            <a:ext cx="1642501" cy="1642500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2427" y="4695178"/>
            <a:ext cx="1911358" cy="1"/>
          </a:xfrm>
          <a:prstGeom prst="line">
            <a:avLst/>
          </a:prstGeom>
          <a:ln w="19050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92955" y="472653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4864425"/>
          </a:xfrm>
        </p:spPr>
        <p:txBody>
          <a:bodyPr>
            <a:normAutofit/>
          </a:bodyPr>
          <a:lstStyle/>
          <a:p>
            <a:r>
              <a:rPr lang="en-US" dirty="0" smtClean="0"/>
              <a:t>Generalization: For          ,</a:t>
            </a:r>
          </a:p>
          <a:p>
            <a:endParaRPr lang="en-US" sz="8800" dirty="0"/>
          </a:p>
          <a:p>
            <a:r>
              <a:rPr lang="en-US" dirty="0" smtClean="0"/>
              <a:t>E.g. Absolute value </a:t>
            </a:r>
            <a:r>
              <a:rPr lang="en-US" dirty="0" err="1" smtClean="0"/>
              <a:t>ReLU</a:t>
            </a:r>
            <a:r>
              <a:rPr lang="en-US" dirty="0" smtClean="0"/>
              <a:t>: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9572969"/>
              </p:ext>
            </p:extLst>
          </p:nvPr>
        </p:nvGraphicFramePr>
        <p:xfrm>
          <a:off x="2827672" y="2733929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8" name="Equation" r:id="rId3" imgW="2133600" imgH="215900" progId="Equation.3">
                  <p:embed/>
                </p:oleObj>
              </mc:Choice>
              <mc:Fallback>
                <p:oleObj name="Equation" r:id="rId3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27672" y="2733929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1475331"/>
              </p:ext>
            </p:extLst>
          </p:nvPr>
        </p:nvGraphicFramePr>
        <p:xfrm>
          <a:off x="5612697" y="1706148"/>
          <a:ext cx="941387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9" name="Equation" r:id="rId5" imgW="406400" imgH="215900" progId="Equation.3">
                  <p:embed/>
                </p:oleObj>
              </mc:Choice>
              <mc:Fallback>
                <p:oleObj name="Equation" r:id="rId5" imgW="406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2697" y="1706148"/>
                        <a:ext cx="941387" cy="500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661660"/>
              </p:ext>
            </p:extLst>
          </p:nvPr>
        </p:nvGraphicFramePr>
        <p:xfrm>
          <a:off x="6837364" y="387350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0" name="Equation" r:id="rId7" imgW="1295400" imgH="215900" progId="Equation.3">
                  <p:embed/>
                </p:oleObj>
              </mc:Choice>
              <mc:Fallback>
                <p:oleObj name="Equation" r:id="rId7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37364" y="387350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147918" y="4509344"/>
            <a:ext cx="2803926" cy="2348657"/>
            <a:chOff x="3623918" y="4509343"/>
            <a:chExt cx="2400472" cy="1988615"/>
          </a:xfrm>
        </p:grpSpPr>
        <p:cxnSp>
          <p:nvCxnSpPr>
            <p:cNvPr id="8" name="Straight Connector 7"/>
            <p:cNvCxnSpPr/>
            <p:nvPr/>
          </p:nvCxnSpPr>
          <p:spPr>
            <a:xfrm rot="18900000">
              <a:off x="4035775" y="5503649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rot="2700000">
              <a:off x="2629610" y="5503651"/>
              <a:ext cx="1988615" cy="0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5818340" y="646462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Directly learn the activation function</a:t>
            </a:r>
          </a:p>
          <a:p>
            <a:pPr lvl="1"/>
            <a:r>
              <a:rPr lang="en-US" dirty="0" smtClean="0"/>
              <a:t>Max of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/>
              <a:t> linear functions</a:t>
            </a:r>
          </a:p>
          <a:p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8470684"/>
              </p:ext>
            </p:extLst>
          </p:nvPr>
        </p:nvGraphicFramePr>
        <p:xfrm>
          <a:off x="3531408" y="2925541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0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31408" y="2925541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58" y="401405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67233" y="487819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30672" y="4878199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412821" y="6261329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517337" y="5846704"/>
            <a:ext cx="2876852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dirty="0" smtClean="0"/>
              <a:t>Optimizer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5970645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One </a:t>
            </a:r>
            <a:r>
              <a:rPr lang="en-US" dirty="0">
                <a:solidFill>
                  <a:srgbClr val="0000FF"/>
                </a:solidFill>
              </a:rPr>
              <a:t>hidden layer is enough </a:t>
            </a:r>
            <a:r>
              <a:rPr lang="en-US" dirty="0"/>
              <a:t>to </a:t>
            </a:r>
            <a:r>
              <a:rPr lang="en-US" i="1" dirty="0"/>
              <a:t>represent </a:t>
            </a:r>
            <a:r>
              <a:rPr lang="en-US" dirty="0" smtClean="0"/>
              <a:t>an </a:t>
            </a:r>
            <a:r>
              <a:rPr lang="en-US" dirty="0"/>
              <a:t>approximation of any function to an arbitrary degree of accuracy </a:t>
            </a:r>
          </a:p>
          <a:p>
            <a:r>
              <a:rPr lang="en-US" dirty="0"/>
              <a:t>So why deeper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need </a:t>
            </a:r>
            <a:r>
              <a:rPr lang="en-US" dirty="0">
                <a:solidFill>
                  <a:srgbClr val="0000FF"/>
                </a:solidFill>
              </a:rPr>
              <a:t>(exponentially) more </a:t>
            </a:r>
            <a:r>
              <a:rPr lang="en-US" dirty="0" smtClean="0">
                <a:solidFill>
                  <a:srgbClr val="0000FF"/>
                </a:solidFill>
              </a:rPr>
              <a:t>width</a:t>
            </a:r>
          </a:p>
          <a:p>
            <a:pPr lvl="1"/>
            <a:r>
              <a:rPr lang="en-US" dirty="0" smtClean="0"/>
              <a:t>Shallow </a:t>
            </a:r>
            <a:r>
              <a:rPr lang="en-US" dirty="0"/>
              <a:t>net may </a:t>
            </a:r>
            <a:r>
              <a:rPr lang="en-US" dirty="0" err="1"/>
              <a:t>overfit</a:t>
            </a:r>
            <a:r>
              <a:rPr lang="en-US" dirty="0"/>
              <a:t> more 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75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78520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03457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Cost function</a:t>
            </a:r>
          </a:p>
          <a:p>
            <a:r>
              <a:rPr lang="en-US" dirty="0" smtClean="0"/>
              <a:t>Output units</a:t>
            </a:r>
          </a:p>
          <a:p>
            <a:r>
              <a:rPr lang="en-US" dirty="0" smtClean="0"/>
              <a:t>Hidden units</a:t>
            </a:r>
          </a:p>
          <a:p>
            <a:r>
              <a:rPr lang="en-US" dirty="0" smtClean="0"/>
              <a:t>Architecture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Optimizer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79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0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Avoids repeated sub-expressions</a:t>
            </a:r>
          </a:p>
          <a:p>
            <a:r>
              <a:rPr lang="en-US" dirty="0" smtClean="0"/>
              <a:t>Uses dynamic programming (table filling)</a:t>
            </a:r>
          </a:p>
          <a:p>
            <a:r>
              <a:rPr lang="en-US" dirty="0" smtClean="0"/>
              <a:t>Trades-off memory for speed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1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2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3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8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9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2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3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4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5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6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7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8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09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10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3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0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41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1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5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6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27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5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4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5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366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79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0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81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0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1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2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3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4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5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6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7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8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09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10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4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0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1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2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3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54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2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0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1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2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3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4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5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36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1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4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</a:t>
                </a:r>
                <a:r>
                  <a:rPr lang="en-US" sz="2400" dirty="0" smtClean="0"/>
                  <a:t>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are </a:t>
                </a:r>
                <a:r>
                  <a:rPr lang="en-US" sz="2400" dirty="0" smtClean="0"/>
                  <a:t>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</a:t>
                </a:r>
                <a:r>
                  <a:rPr lang="en-US" sz="2400" dirty="0" smtClean="0"/>
                  <a:t>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1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12DF6B26-185E-8242-9557-5C9AD058FB15}" vid="{ED3B4B0A-8B35-3E4F-AA86-6CDA37A403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2066</TotalTime>
  <Words>735</Words>
  <Application>Microsoft Macintosh PowerPoint</Application>
  <PresentationFormat>Widescreen</PresentationFormat>
  <Paragraphs>206</Paragraphs>
  <Slides>49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7: Neural Networks; 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Mixture Density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201</cp:revision>
  <cp:lastPrinted>2018-03-05T02:43:56Z</cp:lastPrinted>
  <dcterms:created xsi:type="dcterms:W3CDTF">2017-11-02T16:57:55Z</dcterms:created>
  <dcterms:modified xsi:type="dcterms:W3CDTF">2018-07-26T11:49:54Z</dcterms:modified>
</cp:coreProperties>
</file>